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17488-64E3-4F1D-822B-E73F1516CAFA}" type="datetimeFigureOut">
              <a:rPr lang="en-US" smtClean="0"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88891-791C-425D-A024-121E63955A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692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17488-64E3-4F1D-822B-E73F1516CAFA}" type="datetimeFigureOut">
              <a:rPr lang="en-US" smtClean="0"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88891-791C-425D-A024-121E63955A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209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17488-64E3-4F1D-822B-E73F1516CAFA}" type="datetimeFigureOut">
              <a:rPr lang="en-US" smtClean="0"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88891-791C-425D-A024-121E63955A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3661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17488-64E3-4F1D-822B-E73F1516CAFA}" type="datetimeFigureOut">
              <a:rPr lang="en-US" smtClean="0"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88891-791C-425D-A024-121E63955A31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94892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17488-64E3-4F1D-822B-E73F1516CAFA}" type="datetimeFigureOut">
              <a:rPr lang="en-US" smtClean="0"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88891-791C-425D-A024-121E63955A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9205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17488-64E3-4F1D-822B-E73F1516CAFA}" type="datetimeFigureOut">
              <a:rPr lang="en-US" smtClean="0"/>
              <a:t>9/28/2025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88891-791C-425D-A024-121E63955A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323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17488-64E3-4F1D-822B-E73F1516CAFA}" type="datetimeFigureOut">
              <a:rPr lang="en-US" smtClean="0"/>
              <a:t>9/28/2025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88891-791C-425D-A024-121E63955A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0972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17488-64E3-4F1D-822B-E73F1516CAFA}" type="datetimeFigureOut">
              <a:rPr lang="en-US" smtClean="0"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88891-791C-425D-A024-121E63955A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8127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17488-64E3-4F1D-822B-E73F1516CAFA}" type="datetimeFigureOut">
              <a:rPr lang="en-US" smtClean="0"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88891-791C-425D-A024-121E63955A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515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17488-64E3-4F1D-822B-E73F1516CAFA}" type="datetimeFigureOut">
              <a:rPr lang="en-US" smtClean="0"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88891-791C-425D-A024-121E63955A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319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17488-64E3-4F1D-822B-E73F1516CAFA}" type="datetimeFigureOut">
              <a:rPr lang="en-US" smtClean="0"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88891-791C-425D-A024-121E63955A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803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17488-64E3-4F1D-822B-E73F1516CAFA}" type="datetimeFigureOut">
              <a:rPr lang="en-US" smtClean="0"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88891-791C-425D-A024-121E63955A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7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17488-64E3-4F1D-822B-E73F1516CAFA}" type="datetimeFigureOut">
              <a:rPr lang="en-US" smtClean="0"/>
              <a:t>9/28/2025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88891-791C-425D-A024-121E63955A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550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17488-64E3-4F1D-822B-E73F1516CAFA}" type="datetimeFigureOut">
              <a:rPr lang="en-US" smtClean="0"/>
              <a:t>9/28/2025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88891-791C-425D-A024-121E63955A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407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17488-64E3-4F1D-822B-E73F1516CAFA}" type="datetimeFigureOut">
              <a:rPr lang="en-US" smtClean="0"/>
              <a:t>9/28/2025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88891-791C-425D-A024-121E63955A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208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17488-64E3-4F1D-822B-E73F1516CAFA}" type="datetimeFigureOut">
              <a:rPr lang="en-US" smtClean="0"/>
              <a:t>9/28/2025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88891-791C-425D-A024-121E63955A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595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17488-64E3-4F1D-822B-E73F1516CAFA}" type="datetimeFigureOut">
              <a:rPr lang="en-US" smtClean="0"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88891-791C-425D-A024-121E63955A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13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1D17488-64E3-4F1D-822B-E73F1516CAFA}" type="datetimeFigureOut">
              <a:rPr lang="en-US" smtClean="0"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A88891-791C-425D-A024-121E63955A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699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FFC3D-489B-BCEC-FF92-74E41627C8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61011" y="682255"/>
            <a:ext cx="8825658" cy="3329581"/>
          </a:xfrm>
        </p:spPr>
        <p:txBody>
          <a:bodyPr/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Succession Issues and the Decline of the Mughal Empire (1658–1761)</a:t>
            </a:r>
          </a:p>
        </p:txBody>
      </p:sp>
    </p:spTree>
    <p:extLst>
      <p:ext uri="{BB962C8B-B14F-4D97-AF65-F5344CB8AC3E}">
        <p14:creationId xmlns:p14="http://schemas.microsoft.com/office/powerpoint/2010/main" val="1370957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E01210-CFF1-5133-5899-520EAA060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827" y="340952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to Succession Issues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9405F68-1676-BE4E-A277-C622B906F95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22827" y="1932739"/>
            <a:ext cx="11500908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Mughal tradition lacked fixed law of succession for throne inheritance and transfer.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Each emperor’s death triggered intense war of succession among royal princes.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Rival claimants often gained support from nobles and powerful provincial governors.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Bloody civil wars weakened central authority and wasted valuable imperial resources.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Instead of stability, succession disputes led to divisions within ruling Mughal elite.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After Aurangzeb’s death in 1707, conflicts grew sharper, lasting for several decades.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Succession issues became key factor behind weakening and fragmentation of empire.</a:t>
            </a:r>
          </a:p>
        </p:txBody>
      </p:sp>
    </p:spTree>
    <p:extLst>
      <p:ext uri="{BB962C8B-B14F-4D97-AF65-F5344CB8AC3E}">
        <p14:creationId xmlns:p14="http://schemas.microsoft.com/office/powerpoint/2010/main" val="1160072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B41CF-EA97-F3FF-BA9C-4D1D72AD6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972" y="452718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Aurangzeb’s Death and Crisis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DD35444-A4A6-0860-102A-19126480469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80298" y="1853248"/>
            <a:ext cx="10892918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Aurangzeb’s long reign ended without naming clear, universally accepted successor.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Sons fought bitter civil war, weakening military and draining treasury severely.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Court nobles and generals supported different princes for personal interests only.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 undermined unity of Mughal ruling class at a very critical moment.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Succession wars created precedent of instability after each emperor’s death.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Empire lost valuable resources in repeated campaigns to settle succession disputes.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Beginning of political disunity can be traced to this period of crisis.</a:t>
            </a:r>
          </a:p>
        </p:txBody>
      </p:sp>
    </p:spTree>
    <p:extLst>
      <p:ext uri="{BB962C8B-B14F-4D97-AF65-F5344CB8AC3E}">
        <p14:creationId xmlns:p14="http://schemas.microsoft.com/office/powerpoint/2010/main" val="1650458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1D3326-67F9-7614-CB14-4FF4C5D52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341" y="452718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Weak Successors and Factionalism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F9AC510-FA12-2B4D-2DE1-AA3BBDC2DD1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74341" y="1715025"/>
            <a:ext cx="11817659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Later Mughal emperors lacked strong personality and administrative leadership qualities.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Nobles, governors, and court factions manipulated succession for personal advantages.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Successors often emerged as puppets, dependent on powerful nobles or military chiefs.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 destroyed prestige of Mughal monarchy and respect for central authority.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Struggles among factions created endless conspiracies, revolts, and shifting loyalties.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Weak emperors could not command respect of army, nobility, or provincial governors.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Succession disputes weakened coherence of empire and encouraged regional independence.</a:t>
            </a:r>
          </a:p>
        </p:txBody>
      </p:sp>
    </p:spTree>
    <p:extLst>
      <p:ext uri="{BB962C8B-B14F-4D97-AF65-F5344CB8AC3E}">
        <p14:creationId xmlns:p14="http://schemas.microsoft.com/office/powerpoint/2010/main" val="42710099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149E83-8484-EBAF-C03B-C2DBC9C40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838" y="400533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Consequences of Succession Disputes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673D0FA-7E8C-86A2-70F3-376119091AB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23284" y="1801063"/>
            <a:ext cx="11968716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Civil wars repeatedly exhausted empire’s finances, manpower, and administrative stability.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Local governors exploited chaos to establish autonomy and ignore imperial authority.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Succession conflicts distracted rulers from reforms, defense, or proper governance.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Continuous instability damaged economy, agriculture, and morale of common population.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Nobility became divided into camps, further weakening effectiveness of administration.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Frequent changes in rulers prevented long-term policies and stability in governance.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Succession issues left Mughal Empire vulnerable to foreign invasions and rebellions.</a:t>
            </a:r>
          </a:p>
        </p:txBody>
      </p:sp>
    </p:spTree>
    <p:extLst>
      <p:ext uri="{BB962C8B-B14F-4D97-AF65-F5344CB8AC3E}">
        <p14:creationId xmlns:p14="http://schemas.microsoft.com/office/powerpoint/2010/main" val="3607526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730BA-188D-15C8-8C10-A72A717C1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712" y="400533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 – Succession Issues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B9C5FAC-D8E5-D062-FB2A-DB9B8C47105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79212" y="1725657"/>
            <a:ext cx="11695830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Absence of fixed succession law created recurring wars after every emperor’s death.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Aurangzeb’s successors were weak, divided, and failed to maintain unity of empire.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Court factions and nobles manipulated succession for selfish political or economic gains.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Repeated civil wars drained imperial resources and destroyed central authority completely.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Provinces grew independent as emperors lost control over local administration.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Succession issues directly accelerated fragmentation and disintegration of Mughal Empire.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Thus, succession disputes were central to Mughal decline in eighteenth century.</a:t>
            </a:r>
          </a:p>
        </p:txBody>
      </p:sp>
    </p:spTree>
    <p:extLst>
      <p:ext uri="{BB962C8B-B14F-4D97-AF65-F5344CB8AC3E}">
        <p14:creationId xmlns:p14="http://schemas.microsoft.com/office/powerpoint/2010/main" val="29106704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29E774-0762-C2BF-7BAB-12A56CB1D7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1415" y="2403792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5547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9</TotalTime>
  <Words>475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Ion</vt:lpstr>
      <vt:lpstr>Succession Issues and the Decline of the Mughal Empire (1658–1761)</vt:lpstr>
      <vt:lpstr>Introduction to Succession Issues</vt:lpstr>
      <vt:lpstr>Aurangzeb’s Death and Crisis</vt:lpstr>
      <vt:lpstr>Weak Successors and Factionalism</vt:lpstr>
      <vt:lpstr>Consequences of Succession Disputes</vt:lpstr>
      <vt:lpstr>Conclusion – Succession Issues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2025-09-28T07:26:56Z</dcterms:created>
  <dcterms:modified xsi:type="dcterms:W3CDTF">2025-09-28T07:36:37Z</dcterms:modified>
</cp:coreProperties>
</file>